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9" r:id="rId2"/>
    <p:sldId id="286" r:id="rId3"/>
    <p:sldId id="287" r:id="rId4"/>
    <p:sldId id="288" r:id="rId5"/>
    <p:sldId id="289" r:id="rId6"/>
    <p:sldId id="290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4" r:id="rId18"/>
    <p:sldId id="270" r:id="rId19"/>
    <p:sldId id="273" r:id="rId20"/>
    <p:sldId id="271" r:id="rId21"/>
    <p:sldId id="269" r:id="rId22"/>
    <p:sldId id="272" r:id="rId23"/>
    <p:sldId id="277" r:id="rId24"/>
    <p:sldId id="284" r:id="rId25"/>
    <p:sldId id="278" r:id="rId26"/>
    <p:sldId id="283" r:id="rId27"/>
    <p:sldId id="291" r:id="rId28"/>
    <p:sldId id="293" r:id="rId29"/>
    <p:sldId id="280" r:id="rId30"/>
    <p:sldId id="285" r:id="rId31"/>
    <p:sldId id="282" r:id="rId32"/>
    <p:sldId id="279" r:id="rId33"/>
    <p:sldId id="281" r:id="rId34"/>
    <p:sldId id="292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FF"/>
    <a:srgbClr val="00F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42" d="100"/>
          <a:sy n="42" d="100"/>
        </p:scale>
        <p:origin x="48" y="15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BC0E-3D9E-AD47-A71F-225F1F3A3655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56B20-EAE6-AD49-B531-D228C4479B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852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505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55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8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025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56B20-EAE6-AD49-B531-D228C4479B1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27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412476"/>
            <a:ext cx="6685280" cy="1881863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A7B790-F972-BCB8-6F4A-CA14E6B6B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58782" y="247539"/>
            <a:ext cx="2363414" cy="7865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51ED99-06D8-08E8-3419-762B0BE603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316" y="1694325"/>
            <a:ext cx="5265683" cy="459095"/>
          </a:xfrm>
          <a:prstGeom prst="rect">
            <a:avLst/>
          </a:prstGeom>
        </p:spPr>
      </p:pic>
      <p:pic>
        <p:nvPicPr>
          <p:cNvPr id="11" name="图片 10" descr="卡通画&#10;&#10;描述已自动生成">
            <a:extLst>
              <a:ext uri="{FF2B5EF4-FFF2-40B4-BE49-F238E27FC236}">
                <a16:creationId xmlns:a16="http://schemas.microsoft.com/office/drawing/2014/main" id="{9E35002B-EC7A-FF51-E4D8-590DC6FFC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2512" y="380497"/>
            <a:ext cx="1422619" cy="17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1AF667-89E6-E14A-9C76-74C28E4E66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24612" y="6461479"/>
            <a:ext cx="1922736" cy="187515"/>
          </a:xfrm>
          <a:prstGeom prst="rect">
            <a:avLst/>
          </a:prstGeom>
        </p:spPr>
      </p:pic>
      <p:pic>
        <p:nvPicPr>
          <p:cNvPr id="15" name="图片 14" descr="图片包含 图形用户界面&#10;&#10;描述已自动生成">
            <a:extLst>
              <a:ext uri="{FF2B5EF4-FFF2-40B4-BE49-F238E27FC236}">
                <a16:creationId xmlns:a16="http://schemas.microsoft.com/office/drawing/2014/main" id="{AA8CC907-6ED5-A6B4-2DC4-967D4D12705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91690" y="1595438"/>
            <a:ext cx="4921033" cy="40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EF46-D5F3-264B-9C50-F96E90B5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1183B1-DAD1-A84F-8827-571999DD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E549A-BDCA-3A41-8082-15AA423C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10211C-0490-F047-8270-08CF89DE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AD1EB6-34D9-4B4E-882E-5AAF7EE8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509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BD810C-2B70-AF46-960B-1C516278B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08CE3B-62EF-7B41-959B-1FFB10C0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938F5-095D-2240-9CAF-9DB95F4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882B9-BA91-5A4A-AB28-538B73705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A61C61-3E97-664C-9434-B8DDE841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12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3FE80-F007-0549-B04E-00A7E591F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639CB0-1FC9-6B41-8B6A-CC120F38F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29936C-685F-C24A-99BA-4DF6C9B1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3375A-CBC0-8F41-A67D-3785AF0C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BBA247-06C7-E44F-AD0E-7708F7B2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851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E75CE-1932-724E-80C0-FAEB33FB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26339-EF9D-F445-B1D9-1E67239BB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1A103-E975-7049-A021-7291CD8B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A1269-8BA8-D746-98F9-CD6254EC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176056-4DA2-2E4F-A681-8AB016B2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1110583F-9F3B-706C-B3C8-B065A90EFF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91" y="754856"/>
            <a:ext cx="546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0E8CF-8957-BA41-93F5-A7432EB0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0FDA73-E3E1-7D4A-93DD-F795B97AB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05A51-588C-FD41-BE26-11B5455C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D4BEC-04F2-0545-8673-9CABEEA4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31CA31-82E8-8D47-8E27-FB56D990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85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3F3F6-92DC-F048-B129-77967C74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13D74-A128-F246-A2C3-FA3BD5269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EA059B-890E-A145-B88D-F6B9D1240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81BCB7-9F42-BF4C-BABD-5E56F2E8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6A82C-851D-1B4B-A734-FD05DAF3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5B2885-4F24-D94A-8A97-391BC519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600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19E4E-46B5-3B45-8DA4-D1D34B0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1A9633-FA0D-B44B-A177-A2CBE220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6536C-6536-6040-9D60-F6D276B70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EBC514-62AE-0447-84DF-AB11DB2C4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AF9E8A-0D96-3249-9355-ABF0602D6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B85C5D-ADC9-0144-BE92-FDC35028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904610-EEE0-3A4C-A141-9856787E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5AE534-B270-E94E-ADC3-71B95CD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0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6828D-C7FA-6D44-8091-37E86938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66CA88-8A7E-7049-9D5E-9418803F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0A43C4-786D-1041-B770-CB0B2C79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2B44DB-3556-7F47-A1AF-47FCEB74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96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2A8D6D-9947-974A-96CE-1AB8A1A4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1238C9-9B18-C54A-A670-4F1F89DB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D2E43D-2F7B-8442-BC3E-04F2BD55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98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0EE50-AA0C-1C4D-89F2-E5E7222C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C1718-1B85-8C41-9056-80B26F8F1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91A487-E135-3E40-82B2-2AB952CC0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29C69-81B1-B540-884E-55FB474B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EFF6D-063D-2246-B9CE-EF8FABB4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C1A372-1EEA-3E43-8EFF-2D7EE85A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9EC9B-407C-504F-BF6B-0D891151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4DAF8F-1350-2342-BB8B-7FA3B67E6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0B8C0-F262-A143-9821-1B46872B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5EFAE1-7081-3C48-9A37-AADA14DC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CD4C2C-E379-B54F-86B5-F4B9DB4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835633-04C4-EC4A-99B9-C1F5240C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24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低可信度描述已自动生成">
            <a:extLst>
              <a:ext uri="{FF2B5EF4-FFF2-40B4-BE49-F238E27FC236}">
                <a16:creationId xmlns:a16="http://schemas.microsoft.com/office/drawing/2014/main" id="{8B360BF0-E85A-3123-FE57-428861D555B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A6F01-3646-134B-9875-7EDD795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8E77E2-C9AC-8547-BD61-8980F6514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BA9883-2DF6-1B4E-9229-BA94F1192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DEA61-FD7F-7E42-8996-47F2197A2754}" type="datetimeFigureOut">
              <a:rPr kumimoji="1" lang="zh-CN" altLang="en-US" smtClean="0"/>
              <a:t>2025/1/10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B74DE-6864-C442-A2D2-9F56667D2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F89B61-871D-C24A-953F-603145740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B5192-C2CB-BC47-9292-64A93959D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D15618-98B1-AA4F-90ED-DECD0C962F5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2E9478-BB68-576A-51E5-0F174F577C0F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9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思源黑体 Normal" panose="020B0400000000000000" pitchFamily="34" charset="-128"/>
          <a:ea typeface="思源黑体 Normal" panose="020B04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c.nowcoder.com/acm/contest/1985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C76EB-C3F7-50E0-0A65-1319D8C1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410" y="2242458"/>
            <a:ext cx="6685280" cy="2051882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2025</a:t>
            </a:r>
            <a:r>
              <a:rPr lang="zh-CN" altLang="en-US" sz="6000" dirty="0">
                <a:solidFill>
                  <a:schemeClr val="bg1"/>
                </a:solidFill>
              </a:rPr>
              <a:t>牛客寒假集训营</a:t>
            </a:r>
            <a:endParaRPr lang="zh-CN" altLang="en-US" dirty="0"/>
          </a:p>
        </p:txBody>
      </p:sp>
      <p:sp>
        <p:nvSpPr>
          <p:cNvPr id="16" name="圆角矩形 32">
            <a:extLst>
              <a:ext uri="{FF2B5EF4-FFF2-40B4-BE49-F238E27FC236}">
                <a16:creationId xmlns:a16="http://schemas.microsoft.com/office/drawing/2014/main" id="{2B62A56C-133E-BF0A-D1EE-C41E6877B0AA}"/>
              </a:ext>
            </a:extLst>
          </p:cNvPr>
          <p:cNvSpPr/>
          <p:nvPr/>
        </p:nvSpPr>
        <p:spPr>
          <a:xfrm>
            <a:off x="1807223" y="4460065"/>
            <a:ext cx="1926578" cy="613460"/>
          </a:xfrm>
          <a:prstGeom prst="round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chemeClr val="bg2">
                    <a:lumMod val="25000"/>
                  </a:schemeClr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赛前唠嗑</a:t>
            </a:r>
          </a:p>
        </p:txBody>
      </p:sp>
    </p:spTree>
    <p:extLst>
      <p:ext uri="{BB962C8B-B14F-4D97-AF65-F5344CB8AC3E}">
        <p14:creationId xmlns:p14="http://schemas.microsoft.com/office/powerpoint/2010/main" val="1046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ECAEB5-F3A2-9FA7-D44E-1DA8F4CC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13EC1-ACF7-EBDD-1A67-4816049F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400" dirty="0"/>
              <a:t>最大值最小值：</a:t>
            </a:r>
            <a:r>
              <a:rPr lang="sv-SE" altLang="zh-CN" sz="2800" dirty="0"/>
              <a:t>min(a, b)</a:t>
            </a:r>
            <a:r>
              <a:rPr lang="zh-CN" altLang="en-US" sz="2800" dirty="0"/>
              <a:t>，</a:t>
            </a:r>
            <a:r>
              <a:rPr lang="en-US" altLang="zh-CN" sz="2800" dirty="0"/>
              <a:t> max(a, b)</a:t>
            </a:r>
          </a:p>
          <a:p>
            <a:r>
              <a:rPr lang="zh-CN" altLang="en-US" dirty="0"/>
              <a:t>快速排序：</a:t>
            </a:r>
            <a:r>
              <a:rPr lang="en-US" altLang="zh-CN" dirty="0"/>
              <a:t>sort(a, a + 10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数据交换：</a:t>
            </a:r>
            <a:r>
              <a:rPr lang="en-US" altLang="zh-CN" dirty="0"/>
              <a:t>swap(a, b)</a:t>
            </a:r>
          </a:p>
          <a:p>
            <a:r>
              <a:rPr lang="zh-CN" altLang="en-US" dirty="0"/>
              <a:t>求下一个排列：</a:t>
            </a:r>
            <a:r>
              <a:rPr lang="en-US" altLang="zh-CN" dirty="0" err="1"/>
              <a:t>next_permutation</a:t>
            </a:r>
            <a:r>
              <a:rPr lang="en-US" altLang="zh-CN" dirty="0"/>
              <a:t>(</a:t>
            </a:r>
            <a:r>
              <a:rPr lang="en-US" altLang="zh-CN" dirty="0" err="1"/>
              <a:t>a,a+n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去重：</a:t>
            </a:r>
            <a:r>
              <a:rPr lang="en-US" altLang="zh-CN" dirty="0"/>
              <a:t>unique(a,a+10</a:t>
            </a:r>
            <a:r>
              <a:rPr lang="zh-CN" altLang="en-US" dirty="0"/>
              <a:t>，</a:t>
            </a:r>
            <a:r>
              <a:rPr lang="en-US" altLang="zh-CN" dirty="0"/>
              <a:t>55)</a:t>
            </a:r>
          </a:p>
          <a:p>
            <a:r>
              <a:rPr lang="zh-CN" altLang="en-US" dirty="0"/>
              <a:t>二分查找：</a:t>
            </a:r>
            <a:r>
              <a:rPr lang="en-US" altLang="zh-CN" dirty="0" err="1"/>
              <a:t>binary_search</a:t>
            </a:r>
            <a:r>
              <a:rPr lang="en-US" altLang="zh-CN" dirty="0"/>
              <a:t>(a,a+5)  </a:t>
            </a:r>
            <a:r>
              <a:rPr lang="zh-CN" altLang="en-US" dirty="0"/>
              <a:t>返回</a:t>
            </a:r>
            <a:r>
              <a:rPr lang="en-US" altLang="zh-CN" dirty="0"/>
              <a:t>bool</a:t>
            </a:r>
            <a:r>
              <a:rPr lang="zh-CN" altLang="en-US" dirty="0"/>
              <a:t>值</a:t>
            </a:r>
            <a:r>
              <a:rPr lang="en-US" altLang="zh-CN" dirty="0"/>
              <a:t>,</a:t>
            </a:r>
            <a:r>
              <a:rPr lang="zh-CN" altLang="en-US" dirty="0"/>
              <a:t>是否存在</a:t>
            </a:r>
          </a:p>
          <a:p>
            <a:r>
              <a:rPr lang="en-US" altLang="zh-CN" dirty="0" err="1"/>
              <a:t>lower_bound</a:t>
            </a:r>
            <a:r>
              <a:rPr lang="en-US" altLang="zh-CN" dirty="0"/>
              <a:t> (a,a+10</a:t>
            </a:r>
            <a:r>
              <a:rPr lang="zh-CN" altLang="en-US" dirty="0"/>
              <a:t>，</a:t>
            </a:r>
            <a:r>
              <a:rPr lang="en-US" altLang="zh-CN" dirty="0"/>
              <a:t>55)</a:t>
            </a:r>
          </a:p>
          <a:p>
            <a:r>
              <a:rPr lang="zh-CN" altLang="en-US" dirty="0"/>
              <a:t>返回可插入的最小位置的迭代器，即第一个符合条件的位置</a:t>
            </a:r>
            <a:endParaRPr lang="en-US" altLang="zh-CN" dirty="0"/>
          </a:p>
          <a:p>
            <a:r>
              <a:rPr lang="en-US" altLang="zh-CN" dirty="0" err="1"/>
              <a:t>upper_bound</a:t>
            </a:r>
            <a:r>
              <a:rPr lang="en-US" altLang="zh-CN" dirty="0"/>
              <a:t> (a,a+10</a:t>
            </a:r>
            <a:r>
              <a:rPr lang="zh-CN" altLang="en-US" dirty="0"/>
              <a:t>，</a:t>
            </a:r>
            <a:r>
              <a:rPr lang="en-US" altLang="zh-CN" dirty="0"/>
              <a:t>55)</a:t>
            </a:r>
          </a:p>
          <a:p>
            <a:r>
              <a:rPr lang="zh-CN" altLang="en-US" dirty="0"/>
              <a:t>返回可插入的最大位置的迭代器，即最后一个符合条件的位置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359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838F4-42DC-C0EA-0817-933E034E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528B5-87E9-0579-915B-040F0610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</a:t>
            </a:r>
            <a:r>
              <a:rPr lang="en-US" altLang="zh-CN" dirty="0"/>
              <a:t>string</a:t>
            </a:r>
          </a:p>
          <a:p>
            <a:r>
              <a:rPr lang="zh-CN" altLang="en-US" dirty="0"/>
              <a:t>不限制长度的数组，</a:t>
            </a:r>
            <a:r>
              <a:rPr lang="en-US" altLang="zh-CN" dirty="0"/>
              <a:t>vector</a:t>
            </a:r>
          </a:p>
          <a:p>
            <a:r>
              <a:rPr lang="zh-CN" altLang="en-US" dirty="0"/>
              <a:t>队列</a:t>
            </a:r>
            <a:r>
              <a:rPr lang="en-US" altLang="zh-CN" dirty="0"/>
              <a:t>queue</a:t>
            </a:r>
            <a:r>
              <a:rPr lang="zh-CN" altLang="en-US" dirty="0"/>
              <a:t>，堆栈</a:t>
            </a:r>
            <a:r>
              <a:rPr lang="en-US" altLang="zh-CN" dirty="0"/>
              <a:t>stack</a:t>
            </a:r>
            <a:r>
              <a:rPr lang="zh-CN" altLang="en-US" dirty="0"/>
              <a:t>，双端队列</a:t>
            </a:r>
            <a:r>
              <a:rPr lang="en-US" altLang="zh-CN" dirty="0"/>
              <a:t>deque</a:t>
            </a:r>
          </a:p>
          <a:p>
            <a:r>
              <a:rPr lang="zh-CN" altLang="en-US" dirty="0"/>
              <a:t>优先队列（堆）</a:t>
            </a:r>
            <a:r>
              <a:rPr lang="en-US" altLang="zh-CN" dirty="0" err="1"/>
              <a:t>priority_queue</a:t>
            </a:r>
            <a:endParaRPr lang="en-US" altLang="zh-CN" dirty="0"/>
          </a:p>
          <a:p>
            <a:r>
              <a:rPr lang="zh-CN" altLang="en-US" dirty="0"/>
              <a:t>简单红黑树（一种较高效率的平衡二叉树）</a:t>
            </a:r>
            <a:r>
              <a:rPr lang="en-US" altLang="zh-CN" dirty="0"/>
              <a:t>set</a:t>
            </a:r>
          </a:p>
          <a:p>
            <a:r>
              <a:rPr lang="zh-CN" altLang="en-US" dirty="0"/>
              <a:t>通过键值来建立的平衡二叉树</a:t>
            </a:r>
            <a:r>
              <a:rPr lang="en-US" altLang="zh-CN" dirty="0"/>
              <a:t>map</a:t>
            </a:r>
          </a:p>
          <a:p>
            <a:r>
              <a:rPr lang="zh-CN" altLang="en-US" dirty="0"/>
              <a:t>允许多个相同值的上述两种结构</a:t>
            </a:r>
            <a:r>
              <a:rPr lang="en-US" altLang="zh-CN" dirty="0"/>
              <a:t>multiset</a:t>
            </a:r>
            <a:r>
              <a:rPr lang="zh-CN" altLang="en-US" dirty="0"/>
              <a:t>和</a:t>
            </a:r>
            <a:r>
              <a:rPr lang="en-US" altLang="zh-CN" dirty="0"/>
              <a:t>multimap</a:t>
            </a:r>
          </a:p>
          <a:p>
            <a:r>
              <a:rPr lang="zh-CN" altLang="en-US" dirty="0"/>
              <a:t>位集</a:t>
            </a:r>
            <a:r>
              <a:rPr lang="en-US" altLang="zh-CN" dirty="0" err="1"/>
              <a:t>bitset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634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C24C-5A57-1B50-936A-30ECEC36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迭代器</a:t>
            </a:r>
            <a:r>
              <a:rPr lang="en-US" altLang="zh-CN" dirty="0"/>
              <a:t>iterator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BA78F-B901-7984-80CA-17489AD17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定位：既能像指针一样访问数据，又能保证整体工程的稳定性</a:t>
            </a:r>
            <a:endParaRPr lang="en-US" altLang="zh-CN" dirty="0"/>
          </a:p>
          <a:p>
            <a:r>
              <a:rPr lang="zh-CN" altLang="en-US" dirty="0"/>
              <a:t>实际作用：用于访问一个容器内的数据的指针。</a:t>
            </a:r>
            <a:endParaRPr lang="en-US" altLang="zh-CN" dirty="0"/>
          </a:p>
          <a:p>
            <a:r>
              <a:rPr lang="zh-CN" altLang="en-US" dirty="0"/>
              <a:t>具体实现了什么？</a:t>
            </a:r>
            <a:endParaRPr lang="en-US" altLang="zh-CN" dirty="0"/>
          </a:p>
          <a:p>
            <a:r>
              <a:rPr lang="zh-CN" altLang="en-US" dirty="0"/>
              <a:t>返回第一个元素的迭代器</a:t>
            </a:r>
            <a:r>
              <a:rPr lang="en-US" altLang="zh-CN" dirty="0"/>
              <a:t>begin()</a:t>
            </a:r>
          </a:p>
          <a:p>
            <a:r>
              <a:rPr lang="zh-CN" altLang="en-US" dirty="0"/>
              <a:t>返回容器末尾的迭代器</a:t>
            </a:r>
            <a:r>
              <a:rPr lang="en-US" altLang="zh-CN" dirty="0"/>
              <a:t>end()</a:t>
            </a:r>
            <a:r>
              <a:rPr lang="zh-CN" altLang="en-US" dirty="0"/>
              <a:t>（同样遵循左开右闭原则）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273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002553-A0DF-CF94-2752-A6FA98DE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一个配合</a:t>
            </a:r>
            <a:r>
              <a:rPr lang="en-US" altLang="zh-CN" dirty="0" err="1"/>
              <a:t>stl</a:t>
            </a:r>
            <a:r>
              <a:rPr lang="zh-CN" altLang="en-US" dirty="0"/>
              <a:t>容器非常好用的东西：</a:t>
            </a:r>
            <a:r>
              <a:rPr lang="en-US" altLang="zh-CN" dirty="0"/>
              <a:t>auto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B2282C-4E39-0628-B69C-1DB9CF12A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C++11</a:t>
            </a:r>
            <a:r>
              <a:rPr lang="zh-CN" altLang="en-US" dirty="0"/>
              <a:t>赋予了</a:t>
            </a:r>
            <a:r>
              <a:rPr lang="en-US" altLang="zh-CN" dirty="0"/>
              <a:t>auto</a:t>
            </a:r>
            <a:r>
              <a:rPr lang="zh-CN" altLang="en-US" dirty="0"/>
              <a:t>新的定义，让其做自动类型推导，也就是说，编译器可以在编译期间自动推算出变量的类型，这样就可以更加方便的编写代码了。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vector&lt; vector&lt;int&gt; &gt; v;</a:t>
            </a:r>
          </a:p>
          <a:p>
            <a:r>
              <a:rPr lang="en-US" altLang="zh-CN" dirty="0"/>
              <a:t>vector&lt; vector&lt;int&gt; &gt;::iterator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v.begin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auto </a:t>
            </a:r>
            <a:r>
              <a:rPr lang="en-US" altLang="zh-CN" dirty="0" err="1"/>
              <a:t>i</a:t>
            </a:r>
            <a:r>
              <a:rPr lang="en-US" altLang="zh-CN" dirty="0"/>
              <a:t> = </a:t>
            </a:r>
            <a:r>
              <a:rPr lang="en-US" altLang="zh-CN" dirty="0" err="1"/>
              <a:t>v.begin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83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3AE46-6E00-8329-4CCB-2674C771C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 </a:t>
            </a:r>
            <a:r>
              <a:rPr lang="zh-CN" altLang="en-US" dirty="0"/>
              <a:t>遍历一个</a:t>
            </a:r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501962-57A8-59FB-F807-B2138768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map&lt;</a:t>
            </a:r>
            <a:r>
              <a:rPr lang="en-US" altLang="zh-CN" dirty="0" err="1"/>
              <a:t>int,int</a:t>
            </a:r>
            <a:r>
              <a:rPr lang="en-US" altLang="zh-CN" dirty="0"/>
              <a:t>&gt; </a:t>
            </a:r>
            <a:r>
              <a:rPr lang="en-US" altLang="zh-CN" dirty="0" err="1"/>
              <a:t>mp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for(auto &amp;item : </a:t>
            </a:r>
            <a:r>
              <a:rPr lang="en-US" altLang="zh-CN" dirty="0" err="1"/>
              <a:t>mp</a:t>
            </a:r>
            <a:r>
              <a:rPr lang="en-US" altLang="zh-CN" dirty="0"/>
              <a:t>){</a:t>
            </a:r>
          </a:p>
          <a:p>
            <a:r>
              <a:rPr lang="en-US" altLang="zh-CN" dirty="0"/>
              <a:t>	int key=</a:t>
            </a:r>
            <a:r>
              <a:rPr lang="en-US" altLang="zh-CN" dirty="0" err="1"/>
              <a:t>item.first</a:t>
            </a:r>
            <a:r>
              <a:rPr lang="en-US" altLang="zh-CN" dirty="0"/>
              <a:t>; 	//</a:t>
            </a:r>
            <a:r>
              <a:rPr lang="zh-CN" altLang="en-US" dirty="0"/>
              <a:t>键 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int </a:t>
            </a:r>
            <a:r>
              <a:rPr lang="en-US" altLang="zh-CN" dirty="0" err="1"/>
              <a:t>val</a:t>
            </a:r>
            <a:r>
              <a:rPr lang="en-US" altLang="zh-CN" dirty="0"/>
              <a:t>=</a:t>
            </a:r>
            <a:r>
              <a:rPr lang="en-US" altLang="zh-CN" dirty="0" err="1"/>
              <a:t>item.second</a:t>
            </a:r>
            <a:r>
              <a:rPr lang="en-US" altLang="zh-CN" dirty="0"/>
              <a:t>;	//</a:t>
            </a:r>
            <a:r>
              <a:rPr lang="zh-CN" altLang="en-US" dirty="0"/>
              <a:t>值 </a:t>
            </a:r>
          </a:p>
          <a:p>
            <a:r>
              <a:rPr lang="zh-CN" altLang="en-US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&lt;&lt;key&lt;&lt;' '&lt;&lt;</a:t>
            </a:r>
            <a:r>
              <a:rPr lang="en-US" altLang="zh-CN" dirty="0" err="1"/>
              <a:t>val</a:t>
            </a:r>
            <a:r>
              <a:rPr lang="en-US" altLang="zh-CN" dirty="0"/>
              <a:t>&lt;&lt;</a:t>
            </a:r>
            <a:r>
              <a:rPr lang="en-US" altLang="zh-CN" dirty="0" err="1"/>
              <a:t>endl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88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DF97AC-BAE1-25F4-8329-AC471E62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C++ 17  Auto </a:t>
            </a:r>
            <a:r>
              <a:rPr lang="zh-CN" altLang="en-US" dirty="0"/>
              <a:t>遍历</a:t>
            </a:r>
            <a:r>
              <a:rPr lang="en-US" altLang="zh-CN" dirty="0"/>
              <a:t>map</a:t>
            </a:r>
            <a:r>
              <a:rPr lang="zh-CN" altLang="en-US" dirty="0"/>
              <a:t>的键、值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B9AAFB-4588-3EC1-DBF9-61BAB42A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map&lt;</a:t>
            </a:r>
            <a:r>
              <a:rPr lang="en-US" altLang="zh-CN" dirty="0" err="1"/>
              <a:t>int,int</a:t>
            </a:r>
            <a:r>
              <a:rPr lang="en-US" altLang="zh-CN" dirty="0"/>
              <a:t>&gt; </a:t>
            </a:r>
            <a:r>
              <a:rPr lang="en-US" altLang="zh-CN" dirty="0" err="1"/>
              <a:t>mp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for(auto &amp;[key,_] : </a:t>
            </a:r>
            <a:r>
              <a:rPr lang="en-US" altLang="zh-CN" dirty="0" err="1"/>
              <a:t>mp</a:t>
            </a:r>
            <a:r>
              <a:rPr lang="en-US" altLang="zh-CN" dirty="0"/>
              <a:t>){//</a:t>
            </a:r>
            <a:r>
              <a:rPr lang="zh-CN" altLang="en-US" dirty="0"/>
              <a:t>键 </a:t>
            </a:r>
          </a:p>
          <a:p>
            <a:r>
              <a:rPr lang="zh-CN" altLang="en-US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&lt;&lt;key&lt;&lt;' ';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for(auto &amp;[_,</a:t>
            </a:r>
            <a:r>
              <a:rPr lang="en-US" altLang="zh-CN" dirty="0" err="1"/>
              <a:t>val</a:t>
            </a:r>
            <a:r>
              <a:rPr lang="en-US" altLang="zh-CN" dirty="0"/>
              <a:t>] : </a:t>
            </a:r>
            <a:r>
              <a:rPr lang="en-US" altLang="zh-CN" dirty="0" err="1"/>
              <a:t>mp</a:t>
            </a:r>
            <a:r>
              <a:rPr lang="en-US" altLang="zh-CN" dirty="0"/>
              <a:t>){//</a:t>
            </a:r>
            <a:r>
              <a:rPr lang="zh-CN" altLang="en-US" dirty="0"/>
              <a:t>值 </a:t>
            </a:r>
          </a:p>
          <a:p>
            <a:r>
              <a:rPr lang="zh-CN" altLang="en-US" dirty="0"/>
              <a:t>	</a:t>
            </a:r>
            <a:r>
              <a:rPr lang="en-US" altLang="zh-CN" dirty="0" err="1"/>
              <a:t>cout</a:t>
            </a:r>
            <a:r>
              <a:rPr lang="en-US" altLang="zh-CN" dirty="0"/>
              <a:t>&lt;&lt;</a:t>
            </a:r>
            <a:r>
              <a:rPr lang="en-US" altLang="zh-CN" dirty="0" err="1"/>
              <a:t>val</a:t>
            </a:r>
            <a:r>
              <a:rPr lang="en-US" altLang="zh-CN" dirty="0"/>
              <a:t>&lt;&lt;' ';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19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CB26B-1BFF-94A3-64DB-8D6C2A79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1193C-E074-F188-05D9-8C909DA17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https://ac.nowcoder.com/acm/contest/19850</a:t>
            </a:r>
            <a:r>
              <a:rPr lang="en-US" altLang="zh-CN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31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7092F-165A-F150-2948-7497F5F2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一些竞赛相关小常识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20A28-24A8-9212-68DD-34109EEF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评测机的返回：</a:t>
            </a:r>
            <a:endParaRPr lang="en-US" altLang="zh-CN" dirty="0"/>
          </a:p>
          <a:p>
            <a:r>
              <a:rPr lang="zh-CN" altLang="en-US" dirty="0"/>
              <a:t>答案正确</a:t>
            </a:r>
            <a:r>
              <a:rPr lang="en-US" altLang="zh-CN" dirty="0"/>
              <a:t>——Accepted</a:t>
            </a:r>
          </a:p>
          <a:p>
            <a:r>
              <a:rPr lang="zh-CN" altLang="en-US" dirty="0"/>
              <a:t>答案错误 </a:t>
            </a:r>
            <a:r>
              <a:rPr lang="en-US" altLang="zh-CN" dirty="0"/>
              <a:t>——Wrong  answer</a:t>
            </a:r>
          </a:p>
          <a:p>
            <a:r>
              <a:rPr lang="zh-CN" altLang="en-US" dirty="0"/>
              <a:t>运行超时</a:t>
            </a:r>
            <a:r>
              <a:rPr lang="en-US" altLang="zh-CN" dirty="0"/>
              <a:t>——Time Limit Exceeded</a:t>
            </a:r>
          </a:p>
          <a:p>
            <a:r>
              <a:rPr lang="zh-CN" altLang="en-US" dirty="0"/>
              <a:t>空间超限</a:t>
            </a:r>
            <a:r>
              <a:rPr lang="en-US" altLang="zh-CN" dirty="0"/>
              <a:t>——Memory Limit Exceeded</a:t>
            </a:r>
          </a:p>
          <a:p>
            <a:r>
              <a:rPr lang="zh-CN" altLang="en-US" dirty="0"/>
              <a:t>运行错误</a:t>
            </a:r>
            <a:r>
              <a:rPr lang="en-US" altLang="zh-CN" dirty="0"/>
              <a:t>——Runtime Error</a:t>
            </a:r>
          </a:p>
          <a:p>
            <a:r>
              <a:rPr lang="zh-CN" altLang="en-US" dirty="0"/>
              <a:t>编译错误</a:t>
            </a:r>
            <a:r>
              <a:rPr lang="en-US" altLang="zh-CN" dirty="0"/>
              <a:t>——Compilation Error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03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7092F-165A-F150-2948-7497F5F27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一些竞赛相关小常识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20A28-24A8-9212-68DD-34109EEF2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时间复杂时间复杂度是衡量程序的运行速度的量度，它在衡量的时候忽略了硬件的差异。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它是一个定性描述程序运行时间和数据规模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n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的关系的函数，这个函数即程序执行基本操作（加减寻址赋值简单的数学函数等）的次数。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常见的时间复杂的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O(1)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和输入数据规模无关 ，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</a:t>
            </a:r>
            <a:r>
              <a:rPr lang="en-US" altLang="zh-CN" sz="28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logn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)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，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O(√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𝑛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O(n)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线性时间复杂度，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O(n^2)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， 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O(n^3)……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</a:t>
            </a:r>
            <a:r>
              <a:rPr lang="en-US" altLang="zh-CN" sz="28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C^n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) C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是一个常数，指数级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O(n!) 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阶乘级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dirty="0"/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算出来复杂度在</a:t>
            </a:r>
            <a:r>
              <a:rPr lang="en-US" altLang="zh-CN" sz="2800" dirty="0">
                <a:solidFill>
                  <a:srgbClr val="FFFF00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10^8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数量级一般不会超时，再多就不行了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968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196DD2-777B-1C4D-81B7-B4C38E7EB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0019" y="6410851"/>
            <a:ext cx="1719992" cy="1563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25340"/>
            <a:ext cx="12192000" cy="794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659A8B2-3E55-0646-BE8C-C5EC53F83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41" y="451662"/>
            <a:ext cx="546100" cy="546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B5AA5D-57FC-8C49-BDED-59D4B363E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A0E4C-4BB4-2486-2F5D-B1E1DEC2D24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887472" y="1049332"/>
            <a:ext cx="10733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关于空间复杂度计算：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int  32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位二进制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Double  64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位二进制 科学计数法存储  </a:t>
            </a:r>
            <a:r>
              <a:rPr lang="en-US" altLang="zh-CN" sz="24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eg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2.33*10^2333</a:t>
            </a: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50F338F-B1FE-9EB2-2E9E-6111B5C9C859}"/>
              </a:ext>
            </a:extLst>
          </p:cNvPr>
          <p:cNvGraphicFramePr>
            <a:graphicFrameLocks noGrp="1"/>
          </p:cNvGraphicFramePr>
          <p:nvPr/>
        </p:nvGraphicFramePr>
        <p:xfrm>
          <a:off x="2730403" y="2447646"/>
          <a:ext cx="2646291" cy="27813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4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8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4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46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4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……</a:t>
                      </a:r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D66F211-57BC-9A3A-94DF-C33C7C996463}"/>
              </a:ext>
            </a:extLst>
          </p:cNvPr>
          <p:cNvCxnSpPr>
            <a:cxnSpLocks/>
          </p:cNvCxnSpPr>
          <p:nvPr/>
        </p:nvCxnSpPr>
        <p:spPr>
          <a:xfrm flipH="1" flipV="1">
            <a:off x="2811412" y="2717676"/>
            <a:ext cx="81009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C83242AE-A310-BCF8-F05D-1B420BFEFC0D}"/>
              </a:ext>
            </a:extLst>
          </p:cNvPr>
          <p:cNvSpPr txBox="1"/>
          <p:nvPr/>
        </p:nvSpPr>
        <p:spPr>
          <a:xfrm>
            <a:off x="2460373" y="2982559"/>
            <a:ext cx="1242138" cy="4040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solidFill>
                  <a:schemeClr val="bg1"/>
                </a:solidFill>
                <a:latin typeface="+mn-ea"/>
              </a:rPr>
              <a:t>符号位，正数位</a:t>
            </a:r>
            <a:r>
              <a:rPr lang="en-US" altLang="zh-CN" sz="1013" dirty="0">
                <a:solidFill>
                  <a:schemeClr val="bg1"/>
                </a:solidFill>
                <a:latin typeface="+mn-ea"/>
              </a:rPr>
              <a:t>0 </a:t>
            </a:r>
            <a:r>
              <a:rPr lang="zh-CN" altLang="en-US" sz="1013" dirty="0">
                <a:solidFill>
                  <a:schemeClr val="bg1"/>
                </a:solidFill>
                <a:latin typeface="+mn-ea"/>
              </a:rPr>
              <a:t>，负数为</a:t>
            </a:r>
            <a:r>
              <a:rPr lang="en-US" altLang="zh-CN" sz="1013" dirty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10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AA5CD93E-988E-D4AC-42B6-73D15A031CD4}"/>
              </a:ext>
            </a:extLst>
          </p:cNvPr>
          <p:cNvSpPr txBox="1"/>
          <p:nvPr/>
        </p:nvSpPr>
        <p:spPr>
          <a:xfrm>
            <a:off x="4134559" y="3086433"/>
            <a:ext cx="1836204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数值位，</a:t>
            </a:r>
            <a:r>
              <a:rPr lang="en-US" altLang="zh-CN" sz="1100" dirty="0">
                <a:solidFill>
                  <a:schemeClr val="bg1"/>
                </a:solidFill>
                <a:latin typeface="+mn-ea"/>
              </a:rPr>
              <a:t>31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位</a:t>
            </a:r>
            <a:r>
              <a:rPr lang="zh-CN" altLang="en-US" sz="1013" dirty="0">
                <a:solidFill>
                  <a:schemeClr val="bg1"/>
                </a:solidFill>
                <a:latin typeface="+mn-ea"/>
              </a:rPr>
              <a:t>二进制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421D38-D6C9-9085-C473-1506CE007902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4296577" y="2717679"/>
            <a:ext cx="756084" cy="368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A883EFA-FE3A-1FB0-7EA2-7B481E93C266}"/>
              </a:ext>
            </a:extLst>
          </p:cNvPr>
          <p:cNvGraphicFramePr>
            <a:graphicFrameLocks noGrp="1"/>
          </p:cNvGraphicFramePr>
          <p:nvPr/>
        </p:nvGraphicFramePr>
        <p:xfrm>
          <a:off x="2303748" y="4505407"/>
          <a:ext cx="4646181" cy="34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186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2801CF4-AEF2-DD5E-4443-F4BDFE9F9FED}"/>
              </a:ext>
            </a:extLst>
          </p:cNvPr>
          <p:cNvCxnSpPr/>
          <p:nvPr/>
        </p:nvCxnSpPr>
        <p:spPr>
          <a:xfrm flipH="1" flipV="1">
            <a:off x="2411760" y="4890589"/>
            <a:ext cx="81009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8F474020-0CE4-EEDC-98F9-D2BF3553EA76}"/>
              </a:ext>
            </a:extLst>
          </p:cNvPr>
          <p:cNvSpPr txBox="1"/>
          <p:nvPr/>
        </p:nvSpPr>
        <p:spPr>
          <a:xfrm>
            <a:off x="1831196" y="5160620"/>
            <a:ext cx="1242138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符号位，正数位</a:t>
            </a:r>
            <a:r>
              <a:rPr lang="en-US" altLang="zh-CN" sz="1100" dirty="0">
                <a:solidFill>
                  <a:schemeClr val="bg1"/>
                </a:solidFill>
              </a:rPr>
              <a:t>0 </a:t>
            </a:r>
            <a:r>
              <a:rPr lang="zh-CN" altLang="en-US" sz="1100" dirty="0">
                <a:solidFill>
                  <a:schemeClr val="bg1"/>
                </a:solidFill>
              </a:rPr>
              <a:t>，负数为</a:t>
            </a:r>
            <a:r>
              <a:rPr lang="en-US" altLang="zh-CN" sz="1100" dirty="0">
                <a:solidFill>
                  <a:schemeClr val="bg1"/>
                </a:solidFill>
              </a:rPr>
              <a:t>1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DCC7876-F9D8-DEAD-D557-8C9C0F06F418}"/>
              </a:ext>
            </a:extLst>
          </p:cNvPr>
          <p:cNvCxnSpPr/>
          <p:nvPr/>
        </p:nvCxnSpPr>
        <p:spPr>
          <a:xfrm flipH="1" flipV="1">
            <a:off x="3621366" y="4890589"/>
            <a:ext cx="81009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2845BCE-E83C-0CF8-6799-40520440C5CA}"/>
              </a:ext>
            </a:extLst>
          </p:cNvPr>
          <p:cNvCxnSpPr/>
          <p:nvPr/>
        </p:nvCxnSpPr>
        <p:spPr>
          <a:xfrm flipH="1" flipV="1">
            <a:off x="5220072" y="4899010"/>
            <a:ext cx="81009" cy="270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2">
            <a:extLst>
              <a:ext uri="{FF2B5EF4-FFF2-40B4-BE49-F238E27FC236}">
                <a16:creationId xmlns:a16="http://schemas.microsoft.com/office/drawing/2014/main" id="{BDD7F3B5-A8A5-D56F-1139-262A15D6045E}"/>
              </a:ext>
            </a:extLst>
          </p:cNvPr>
          <p:cNvSpPr txBox="1"/>
          <p:nvPr/>
        </p:nvSpPr>
        <p:spPr>
          <a:xfrm>
            <a:off x="3398496" y="5160620"/>
            <a:ext cx="1242138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11</a:t>
            </a:r>
            <a:r>
              <a:rPr lang="zh-CN" altLang="en-US" sz="1100" dirty="0">
                <a:solidFill>
                  <a:schemeClr val="bg1"/>
                </a:solidFill>
              </a:rPr>
              <a:t>位，表示指数部分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89AD7DC9-F34C-AAF5-5F23-3B4668C5AA08}"/>
              </a:ext>
            </a:extLst>
          </p:cNvPr>
          <p:cNvSpPr txBox="1"/>
          <p:nvPr/>
        </p:nvSpPr>
        <p:spPr>
          <a:xfrm>
            <a:off x="4950042" y="5169041"/>
            <a:ext cx="1242138" cy="4308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52</a:t>
            </a:r>
            <a:r>
              <a:rPr lang="zh-CN" altLang="en-US" sz="1100" dirty="0">
                <a:solidFill>
                  <a:schemeClr val="bg1"/>
                </a:solidFill>
              </a:rPr>
              <a:t>位，表示小数部分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E915B6-5B58-F6E5-889D-07998C535ACA}"/>
              </a:ext>
            </a:extLst>
          </p:cNvPr>
          <p:cNvSpPr txBox="1"/>
          <p:nvPr/>
        </p:nvSpPr>
        <p:spPr>
          <a:xfrm>
            <a:off x="6192180" y="586378"/>
            <a:ext cx="55996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8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位二进制 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= 1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个字节 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1024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字节 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= </a:t>
            </a:r>
            <a:r>
              <a:rPr lang="en-US" altLang="zh-CN" sz="18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lKB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 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1024kB = 1MB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1024MB = 1GB……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比赛时题目的空间限制位</a:t>
            </a:r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128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M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，在没有递归等其他消耗下，且只需要开一个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int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类型的数组，那么这个数组最大可以开到什么数量级？  </a:t>
            </a:r>
          </a:p>
          <a:p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一个长度为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10^6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的</a:t>
            </a:r>
            <a:r>
              <a:rPr lang="en-US" altLang="zh-CN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double</a:t>
            </a:r>
            <a:r>
              <a:rPr lang="zh-CN" altLang="en-US" sz="1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类型数组占多少空间（说出数量级即可）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6501588" y="4957277"/>
            <a:ext cx="5316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注意：数组开成全局变量是用的内存</a:t>
            </a:r>
            <a:endParaRPr lang="en-US" altLang="zh-CN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如果开到函数（包括主函数）里面，都使用的是堆栈的空间</a:t>
            </a:r>
            <a:endParaRPr lang="en-US" altLang="zh-CN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在堆栈里面放一个大数组可能会堆栈溢出导致</a:t>
            </a:r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re(</a:t>
            </a:r>
            <a:r>
              <a:rPr lang="zh-CN" altLang="en-US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段错误</a:t>
            </a:r>
            <a:r>
              <a:rPr lang="en-US" altLang="zh-CN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16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5340"/>
            <a:ext cx="12192000" cy="794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659A8B2-3E55-0646-BE8C-C5EC53F83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1" y="451662"/>
            <a:ext cx="546100" cy="5461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83FCFC5-99DE-AB40-992D-44FA65DC2676}"/>
              </a:ext>
            </a:extLst>
          </p:cNvPr>
          <p:cNvSpPr txBox="1"/>
          <p:nvPr/>
        </p:nvSpPr>
        <p:spPr>
          <a:xfrm>
            <a:off x="1080015" y="332297"/>
            <a:ext cx="62919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HarmonyOS Sans SC" pitchFamily="2" charset="-122"/>
                <a:ea typeface="HarmonyOS Sans SC" pitchFamily="2" charset="-122"/>
              </a:rPr>
              <a:t>这是一个什么样的比赛？</a:t>
            </a:r>
            <a:endParaRPr lang="en-US" altLang="zh-CN" sz="4500" b="1" dirty="0">
              <a:solidFill>
                <a:schemeClr val="bg1"/>
              </a:solidFill>
              <a:latin typeface="HarmonyOS Sans SC" pitchFamily="2" charset="-122"/>
              <a:ea typeface="HarmonyOS Sans SC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B5AA5D-57FC-8C49-BDED-59D4B363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A0E4C-4BB4-2486-2F5D-B1E1DEC2D2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756843" y="1570657"/>
            <a:ext cx="10733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“这是面向基础选手而举办的训练营”</a:t>
            </a:r>
            <a:endParaRPr lang="en-US" altLang="zh-CN" sz="2400" b="0" i="0" dirty="0">
              <a:solidFill>
                <a:schemeClr val="bg1"/>
              </a:solidFill>
              <a:effectLst/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从语法题到算法题 ，希望不同程度的新手都能有合适的题作为训练内容并得到提高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在通过比赛、锻炼、交流来提升同学们的编程能力，打牢基础，告别小白。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也不可能你好我好大家好的轻松通过虚假繁荣，是希望大家都能学到东西，会考虑题目的“教育意义”。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3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17528-2AB8-86DB-FC92-A24E87CA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73CDCB-4AEA-0F4E-9797-2FD8073721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关于数组下标溢出会发生什么？？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Int a[100];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Int main()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……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……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cout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&lt;&lt; a[1000] &lt;&lt; </a:t>
            </a:r>
            <a:r>
              <a:rPr lang="en-US" altLang="zh-CN" sz="24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endl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}</a:t>
            </a: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73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F6116-CFC3-AAC9-A917-25A66614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如果你是刚刚学完程序设计的萌新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EB2D3-5E63-4DE7-7BDE-B13E759E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语法过关标准：</a:t>
            </a:r>
            <a:endParaRPr lang="en-US" altLang="zh-CN" dirty="0"/>
          </a:p>
          <a:p>
            <a:r>
              <a:rPr lang="zh-CN" altLang="en-US" dirty="0"/>
              <a:t>难度诸如：</a:t>
            </a:r>
            <a:endParaRPr lang="en-US" altLang="zh-CN" dirty="0"/>
          </a:p>
          <a:p>
            <a:r>
              <a:rPr lang="zh-CN" altLang="en-US" dirty="0"/>
              <a:t>高精度加</a:t>
            </a:r>
            <a:r>
              <a:rPr lang="en-US" altLang="zh-CN" dirty="0"/>
              <a:t>/</a:t>
            </a:r>
            <a:r>
              <a:rPr lang="zh-CN" altLang="en-US" dirty="0"/>
              <a:t>减</a:t>
            </a:r>
            <a:r>
              <a:rPr lang="en-US" altLang="zh-CN" dirty="0"/>
              <a:t>/</a:t>
            </a:r>
            <a:r>
              <a:rPr lang="zh-CN" altLang="en-US" dirty="0"/>
              <a:t>乘</a:t>
            </a:r>
            <a:r>
              <a:rPr lang="en-US" altLang="zh-CN" dirty="0"/>
              <a:t>/</a:t>
            </a:r>
            <a:r>
              <a:rPr lang="zh-CN" altLang="en-US" dirty="0"/>
              <a:t>高除低的题目，十分钟一次性</a:t>
            </a:r>
            <a:r>
              <a:rPr lang="en-US" altLang="zh-CN" dirty="0"/>
              <a:t>ac</a:t>
            </a:r>
          </a:p>
          <a:p>
            <a:r>
              <a:rPr lang="zh-CN" altLang="en-US" dirty="0"/>
              <a:t>会写基本的递归题（给出诸如</a:t>
            </a:r>
            <a:r>
              <a:rPr lang="en-US" altLang="zh-CN" dirty="0"/>
              <a:t>f[x] = 3*f[x/2]+ 2*f[x/2-1]  f[1]=f[0]=1 </a:t>
            </a:r>
            <a:r>
              <a:rPr lang="zh-CN" altLang="en-US" dirty="0"/>
              <a:t>式子能写出来代码）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一个语法题题单：</a:t>
            </a:r>
            <a:r>
              <a:rPr lang="en-US" altLang="zh-CN" dirty="0"/>
              <a:t>https://ac.nowcoder.com/acm/problem/collection/5545</a:t>
            </a:r>
          </a:p>
        </p:txBody>
      </p:sp>
    </p:spTree>
    <p:extLst>
      <p:ext uri="{BB962C8B-B14F-4D97-AF65-F5344CB8AC3E}">
        <p14:creationId xmlns:p14="http://schemas.microsoft.com/office/powerpoint/2010/main" val="2530631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D2085-F178-5C24-9E2A-00921E95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如果你是刚刚学完程序设计的萌新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312A0-27BF-A954-5C4D-28182DEA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算法和数据结构的入门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	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系统学习和比赛补题相结合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思维训练和“套路”学习相结合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牛客入门班：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https://ac.nowcoder.com/courses/cover/live/724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精选题单： 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https://ac.nowcoder.com/discuss/926597  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牛客周赛</a:t>
            </a:r>
            <a:r>
              <a:rPr lang="en-US" altLang="zh-CN" dirty="0"/>
              <a:t>——</a:t>
            </a:r>
            <a:r>
              <a:rPr lang="zh-CN" altLang="en-US" dirty="0"/>
              <a:t>小白月赛</a:t>
            </a:r>
            <a:endParaRPr lang="en-US" altLang="zh-CN" dirty="0"/>
          </a:p>
          <a:p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957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0EFA-3900-46E4-8E40-BFD00F88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25DEBF-3AFD-8BAD-02E6-3B4D6A7D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https://codeforces.com/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2C026C-BE6B-7EC1-7F74-FE4D5CCC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09" y="2475079"/>
            <a:ext cx="6943636" cy="39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6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07F85-4266-83E6-72B2-BA5AA9B2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3B027C-30A3-5A2A-5E21-A9631742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https://codeforces.com/gyms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01805E-CC25-80F5-1C16-789B27C0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3" y="2405743"/>
            <a:ext cx="7451454" cy="44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8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EC59F-C6F0-6D77-9A81-9D8374B5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8117B-73C7-6BB9-3CEE-7E01A0DC9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Vjudge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https://vjudge.net.cn/</a:t>
            </a:r>
          </a:p>
          <a:p>
            <a:r>
              <a:rPr lang="zh-CN" altLang="en-US" dirty="0"/>
              <a:t>可以把不同的</a:t>
            </a:r>
            <a:r>
              <a:rPr lang="en-US" altLang="zh-CN" dirty="0" err="1"/>
              <a:t>oj</a:t>
            </a:r>
            <a:r>
              <a:rPr lang="zh-CN" altLang="en-US" dirty="0"/>
              <a:t>的题拉成一套比赛或者训练赛来做</a:t>
            </a:r>
            <a:endParaRPr lang="en-US" altLang="zh-CN" dirty="0"/>
          </a:p>
          <a:p>
            <a:r>
              <a:rPr lang="zh-CN" altLang="en-US" dirty="0"/>
              <a:t>也可以做真题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41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63CD4-1902-747A-6642-5EDC6729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9470FE-F538-2A14-F9EA-A5859005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https://atcoder.jp/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69EA7-467C-1DDC-CABF-10D5CE71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94" y="247650"/>
            <a:ext cx="58007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9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8F04-7941-D1D4-EB49-D399D83C9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FB06AFF-E724-DF93-719A-C9AEBC9EE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抽奖环节</a:t>
            </a:r>
          </a:p>
        </p:txBody>
      </p:sp>
    </p:spTree>
    <p:extLst>
      <p:ext uri="{BB962C8B-B14F-4D97-AF65-F5344CB8AC3E}">
        <p14:creationId xmlns:p14="http://schemas.microsoft.com/office/powerpoint/2010/main" val="69289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2462B-7F8A-50FE-D8B6-85323378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关于代码能力和思维能力的培养训练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F99D3-11D9-6A51-BE5F-0CC9D7941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代码能力的核心</a:t>
            </a:r>
            <a:r>
              <a:rPr lang="en-US" altLang="zh-CN" dirty="0"/>
              <a:t>——</a:t>
            </a:r>
            <a:r>
              <a:rPr lang="zh-CN" altLang="en-US" dirty="0"/>
              <a:t>写</a:t>
            </a:r>
            <a:endParaRPr lang="en-US" altLang="zh-CN" dirty="0"/>
          </a:p>
          <a:p>
            <a:r>
              <a:rPr lang="zh-CN" altLang="en-US" dirty="0"/>
              <a:t>思维能力的核心</a:t>
            </a:r>
            <a:r>
              <a:rPr lang="en-US" altLang="zh-CN" dirty="0"/>
              <a:t>——</a:t>
            </a:r>
            <a:r>
              <a:rPr lang="zh-CN" altLang="en-US"/>
              <a:t>想</a:t>
            </a:r>
          </a:p>
        </p:txBody>
      </p:sp>
    </p:spTree>
    <p:extLst>
      <p:ext uri="{BB962C8B-B14F-4D97-AF65-F5344CB8AC3E}">
        <p14:creationId xmlns:p14="http://schemas.microsoft.com/office/powerpoint/2010/main" val="4160122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1EA0A-705F-BAE4-773E-7C1A6B85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CBEBBC-CA79-B397-7275-6FAB33BA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关于训练的几点建议：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dirty="0"/>
              <a:t>1.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每个题要有独立思考的时间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一定要独立完成编码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可以参考别人的代码，但是写的时候要独立。</a:t>
            </a:r>
            <a:r>
              <a:rPr lang="zh-CN" altLang="en-US" sz="2800" dirty="0">
                <a:solidFill>
                  <a:schemeClr val="accent2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凡是参考过别人代码的题，隔一段时间之后要重写</a:t>
            </a:r>
            <a:endParaRPr lang="en-US" altLang="zh-CN" sz="2800" dirty="0">
              <a:solidFill>
                <a:schemeClr val="accent2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多问几个为什么，不要在知识点和代码里遗留那些：好像这样就能过了的问题，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AC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不是一个题做完的标志，想明白的才是。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4.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写题解</a:t>
            </a:r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题解应该包含的内容：英文题的大概意思、大体思路、</a:t>
            </a:r>
            <a:r>
              <a:rPr lang="zh-CN" altLang="en-US" sz="2800" dirty="0">
                <a:solidFill>
                  <a:srgbClr val="FFFF00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“我是哪里没想到”，产生错误提交的原因</a:t>
            </a:r>
            <a:endParaRPr lang="en-US" altLang="zh-CN" sz="2800" dirty="0">
              <a:solidFill>
                <a:srgbClr val="FFFF00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写题解的目的是提醒自己加深印象以及之后复习用，自己用着方便是最重要的标准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5.</a:t>
            </a:r>
            <a:r>
              <a:rPr lang="zh-CN" altLang="en-US" sz="28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复习，有的题需要重写</a:t>
            </a:r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43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5340"/>
            <a:ext cx="12192000" cy="794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659A8B2-3E55-0646-BE8C-C5EC53F83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1" y="451662"/>
            <a:ext cx="546100" cy="546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B5AA5D-57FC-8C49-BDED-59D4B363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A0E4C-4BB4-2486-2F5D-B1E1DEC2D2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756843" y="1570657"/>
            <a:ext cx="107333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一场比赛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10-14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个题 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对于不同目标的同学的，可以有不一样的要求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Eg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：  目标下半年区域赛拿牌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尽量赛后</a:t>
            </a:r>
            <a:r>
              <a:rPr lang="en-US" altLang="zh-CN" sz="2400" dirty="0" err="1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ak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          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目标今年参加蓝桥杯省赛一等奖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—— 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赛后通过至少一半的题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           ……</a:t>
            </a: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注意：训练核心不在于你比赛的时候做出了几个题，关键是通过比赛找到那些自己刚好不会的题，然后再通过补题把他补上，从中学到新的技巧与知识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一定要补题！一定要补题！一定要补题！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06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943CA-27AB-57A6-EB49-9FC30745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956647-7405-F99C-9DFD-07277EFED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关于比赛的几点建议：</a:t>
            </a:r>
            <a:endParaRPr lang="en-US" altLang="zh-CN" dirty="0"/>
          </a:p>
          <a:p>
            <a:r>
              <a:rPr lang="zh-CN" altLang="en-US" dirty="0"/>
              <a:t>从简单题开始做，学会看榜</a:t>
            </a:r>
            <a:endParaRPr lang="en-US" altLang="zh-CN" dirty="0"/>
          </a:p>
          <a:p>
            <a:r>
              <a:rPr lang="zh-CN" altLang="en-US" dirty="0"/>
              <a:t>前期个人赛，独立完成，比赛结束之后补题至少</a:t>
            </a:r>
            <a:r>
              <a:rPr lang="en-US" altLang="zh-CN" dirty="0"/>
              <a:t>1-2</a:t>
            </a:r>
            <a:r>
              <a:rPr lang="zh-CN" altLang="en-US" dirty="0"/>
              <a:t>题，遇到不会的知识点可以直接学</a:t>
            </a:r>
            <a:endParaRPr lang="en-US" altLang="zh-CN" dirty="0"/>
          </a:p>
          <a:p>
            <a:r>
              <a:rPr lang="zh-CN" altLang="en-US" dirty="0"/>
              <a:t>组队赛需要磨合，多交流多沟通多聊题，赛后复盘比赛配合和比赛心理。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1514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9DACD-134F-74EA-4500-4A00EE75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154D6-A84E-98C2-DBCD-29AA9943B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关于书：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挑战程序设计竞赛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算法竞赛入门经典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算法竞赛入门经典训练指南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算法竞赛进阶指南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zh-CN" altLang="en-US" dirty="0"/>
              <a:t>上交</a:t>
            </a:r>
            <a:r>
              <a:rPr lang="en-US" altLang="zh-CN" dirty="0" err="1"/>
              <a:t>acm</a:t>
            </a:r>
            <a:r>
              <a:rPr lang="zh-CN" altLang="en-US" dirty="0"/>
              <a:t>系列：</a:t>
            </a:r>
            <a:r>
              <a:rPr lang="en-US" altLang="zh-CN" dirty="0"/>
              <a:t>《</a:t>
            </a:r>
            <a:r>
              <a:rPr lang="zh-CN" altLang="en-US" dirty="0"/>
              <a:t>基础算法</a:t>
            </a:r>
            <a:r>
              <a:rPr lang="en-US" altLang="zh-CN" dirty="0"/>
              <a:t>》《</a:t>
            </a:r>
            <a:r>
              <a:rPr lang="zh-CN" altLang="en-US" dirty="0"/>
              <a:t>知识与入门</a:t>
            </a:r>
            <a:r>
              <a:rPr lang="en-US" altLang="zh-CN" dirty="0"/>
              <a:t>》《</a:t>
            </a:r>
            <a:r>
              <a:rPr lang="zh-CN" altLang="en-US" dirty="0"/>
              <a:t>算法与实现</a:t>
            </a:r>
            <a:r>
              <a:rPr lang="en-US" altLang="zh-CN" dirty="0"/>
              <a:t>》《</a:t>
            </a:r>
            <a:r>
              <a:rPr lang="zh-CN" altLang="en-US" dirty="0"/>
              <a:t>题目与解读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算法导论</a:t>
            </a:r>
            <a:r>
              <a:rPr lang="en-US" altLang="zh-CN" dirty="0"/>
              <a:t>》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《</a:t>
            </a:r>
            <a:r>
              <a:rPr lang="zh-CN" altLang="en-US" dirty="0"/>
              <a:t>具体数学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24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D1EC-916B-2DFC-4511-78CFA2BF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87E64-5D21-8423-6BE3-DD9DAC111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0D2BC9-CA23-E9AC-A138-7062D41D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0"/>
            <a:ext cx="790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572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B0B6E-7AA5-0C3A-530D-1E4F46A7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1FEF5-8E84-9249-9649-6507E1809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9DE47F-37D7-874F-0468-62261BE62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11" y="0"/>
            <a:ext cx="8270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00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B198-8D34-7F73-C278-45D44979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6B24A4-70D8-C3C6-2AE0-C433203C44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抽奖环节</a:t>
            </a:r>
          </a:p>
        </p:txBody>
      </p:sp>
    </p:spTree>
    <p:extLst>
      <p:ext uri="{BB962C8B-B14F-4D97-AF65-F5344CB8AC3E}">
        <p14:creationId xmlns:p14="http://schemas.microsoft.com/office/powerpoint/2010/main" val="226878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5340"/>
            <a:ext cx="12192000" cy="794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659A8B2-3E55-0646-BE8C-C5EC53F83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1" y="451662"/>
            <a:ext cx="546100" cy="546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B5AA5D-57FC-8C49-BDED-59D4B363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A0E4C-4BB4-2486-2F5D-B1E1DEC2D2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756843" y="1570657"/>
            <a:ext cx="10733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关于看题解和讲题直播：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学会阅读题解和别人的代码也是一种很重要的能力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其实看讲题直播前最好是自己先独立思考甚至尝试过这个题，这样子才能印象深刻，也才能真的跟上讲题思路，最起码，自己先读个题！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zh-CN" altLang="en-US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329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电脑萤幕&#10;&#10;低可信度描述已自动生成">
            <a:extLst>
              <a:ext uri="{FF2B5EF4-FFF2-40B4-BE49-F238E27FC236}">
                <a16:creationId xmlns:a16="http://schemas.microsoft.com/office/drawing/2014/main" id="{EF9F7AF0-3CDE-0D46-8CE7-A95DE855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" y="0"/>
            <a:ext cx="12192000" cy="6858000"/>
          </a:xfrm>
          <a:prstGeom prst="rect">
            <a:avLst/>
          </a:prstGeom>
          <a:gradFill>
            <a:gsLst>
              <a:gs pos="1000">
                <a:srgbClr val="00FFAB"/>
              </a:gs>
              <a:gs pos="100000">
                <a:srgbClr val="00B2FF"/>
              </a:gs>
            </a:gsLst>
            <a:lin ang="3600000" scaled="0"/>
          </a:gra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8686E-28F7-0748-80D0-A5C600F3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25340"/>
            <a:ext cx="12192000" cy="794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6659A8B2-3E55-0646-BE8C-C5EC53F83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1" y="451662"/>
            <a:ext cx="546100" cy="546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B5AA5D-57FC-8C49-BDED-59D4B363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908" y="451662"/>
            <a:ext cx="1517440" cy="14600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A0E4C-4BB4-2486-2F5D-B1E1DEC2D2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023182" y="6215377"/>
            <a:ext cx="1719992" cy="5724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1BE16-4D95-EBD6-71DD-3FFC7D72F7C4}"/>
              </a:ext>
            </a:extLst>
          </p:cNvPr>
          <p:cNvSpPr txBox="1"/>
          <p:nvPr/>
        </p:nvSpPr>
        <p:spPr>
          <a:xfrm>
            <a:off x="756843" y="1570657"/>
            <a:ext cx="107333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关于比赛技巧的积累：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就像会学习不等于会考试，会做题也不等于会比赛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几个小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tips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：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学会看榜，跟榜 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一定要读完所有题的题面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3.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样例过了不等于就能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ac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4.Wa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了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/ Re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（段错误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运行错误）了</a:t>
            </a:r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/TLE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了怎么办？  遇到弄不清楚原因的“玄学错误”怎么办？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5.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学会去积累你的“犯错经验”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6.</a:t>
            </a:r>
            <a:r>
              <a:rPr lang="zh-CN" altLang="en-US" sz="2400" dirty="0">
                <a:solidFill>
                  <a:schemeClr val="bg1"/>
                </a:solidFill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学习别人简单高效的代码风格</a:t>
            </a:r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 Normal" panose="020B0400000000000000" pitchFamily="34" charset="-128"/>
              <a:ea typeface="思源黑体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70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12F5D1-8E61-5AF3-48C5-F9E64C5AF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抽奖环节</a:t>
            </a:r>
          </a:p>
        </p:txBody>
      </p:sp>
    </p:spTree>
    <p:extLst>
      <p:ext uri="{BB962C8B-B14F-4D97-AF65-F5344CB8AC3E}">
        <p14:creationId xmlns:p14="http://schemas.microsoft.com/office/powerpoint/2010/main" val="9673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5DBA99-2EB3-143B-1719-758D3F2991A1}"/>
              </a:ext>
            </a:extLst>
          </p:cNvPr>
          <p:cNvSpPr/>
          <p:nvPr/>
        </p:nvSpPr>
        <p:spPr>
          <a:xfrm>
            <a:off x="1366093" y="1046603"/>
            <a:ext cx="4296578" cy="13771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如果你是刚刚学完程序设计的萌新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AEE288-773C-1340-29C8-BE80D5F525C1}"/>
              </a:ext>
            </a:extLst>
          </p:cNvPr>
          <p:cNvSpPr/>
          <p:nvPr/>
        </p:nvSpPr>
        <p:spPr>
          <a:xfrm>
            <a:off x="1366093" y="2864386"/>
            <a:ext cx="4296578" cy="13771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如果你是有算法基础和比赛经历的同学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C13574-4B3A-FA6C-DB92-4FB72FDB5C27}"/>
              </a:ext>
            </a:extLst>
          </p:cNvPr>
          <p:cNvSpPr/>
          <p:nvPr/>
        </p:nvSpPr>
        <p:spPr>
          <a:xfrm>
            <a:off x="1366093" y="4768468"/>
            <a:ext cx="4296578" cy="137710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如果你是巨佬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9B336B-EBBC-A997-14B6-4A3FAA61EF95}"/>
              </a:ext>
            </a:extLst>
          </p:cNvPr>
          <p:cNvSpPr/>
          <p:nvPr/>
        </p:nvSpPr>
        <p:spPr>
          <a:xfrm>
            <a:off x="7262740" y="5021855"/>
            <a:ext cx="2445744" cy="1123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求轻虐，求大腿！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A5FFF99-C93B-7F4D-6E7F-45A395725C7C}"/>
              </a:ext>
            </a:extLst>
          </p:cNvPr>
          <p:cNvSpPr/>
          <p:nvPr/>
        </p:nvSpPr>
        <p:spPr>
          <a:xfrm>
            <a:off x="6529332" y="1735157"/>
            <a:ext cx="3870592" cy="63714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 be continued </a:t>
            </a:r>
            <a:r>
              <a:rPr lang="zh-CN" altLang="en-US" dirty="0"/>
              <a:t>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2387B4-408B-1BDF-0EAB-94BAE73979AE}"/>
              </a:ext>
            </a:extLst>
          </p:cNvPr>
          <p:cNvSpPr/>
          <p:nvPr/>
        </p:nvSpPr>
        <p:spPr>
          <a:xfrm>
            <a:off x="7241755" y="3253648"/>
            <a:ext cx="2445744" cy="11237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那我其实也没有什么要说的，看一眼这个</a:t>
            </a:r>
            <a:r>
              <a:rPr lang="en-US" altLang="zh-CN" dirty="0"/>
              <a:t>ppt</a:t>
            </a:r>
            <a:r>
              <a:rPr lang="zh-CN" altLang="en-US" dirty="0"/>
              <a:t>最后四五页就好了</a:t>
            </a:r>
          </a:p>
        </p:txBody>
      </p:sp>
    </p:spTree>
    <p:extLst>
      <p:ext uri="{BB962C8B-B14F-4D97-AF65-F5344CB8AC3E}">
        <p14:creationId xmlns:p14="http://schemas.microsoft.com/office/powerpoint/2010/main" val="4143022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FCC46-201B-BE02-B5BA-F34D7CC5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思源黑体 Normal" panose="020B0400000000000000" pitchFamily="34" charset="-128"/>
                <a:ea typeface="思源黑体 Normal" panose="020B0400000000000000" pitchFamily="34" charset="-128"/>
              </a:rPr>
              <a:t>如果你是刚刚学完程序设计的萌新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7E87F-6AE8-5AFF-1A42-F3398501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语法部分：</a:t>
            </a:r>
            <a:endParaRPr lang="en-US" altLang="zh-CN" dirty="0"/>
          </a:p>
          <a:p>
            <a:r>
              <a:rPr lang="zh-CN" altLang="en-US" dirty="0"/>
              <a:t>都需要看的：</a:t>
            </a:r>
            <a:r>
              <a:rPr lang="en-US" altLang="zh-CN" dirty="0" err="1"/>
              <a:t>c++</a:t>
            </a:r>
            <a:r>
              <a:rPr lang="zh-CN" altLang="en-US" dirty="0"/>
              <a:t>的常用</a:t>
            </a:r>
            <a:r>
              <a:rPr lang="en-US" altLang="zh-CN" dirty="0" err="1"/>
              <a:t>stl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zh-CN" altLang="en-US" dirty="0"/>
              <a:t>（</a:t>
            </a:r>
            <a:r>
              <a:rPr lang="en-US" altLang="zh-CN" dirty="0"/>
              <a:t>C++</a:t>
            </a:r>
            <a:r>
              <a:rPr lang="zh-CN" altLang="en-US" dirty="0"/>
              <a:t>语言），</a:t>
            </a:r>
            <a:r>
              <a:rPr lang="en-US" altLang="zh-CN" dirty="0"/>
              <a:t>c</a:t>
            </a:r>
            <a:r>
              <a:rPr lang="zh-CN" altLang="en-US" dirty="0"/>
              <a:t>语言的输入输出，</a:t>
            </a:r>
            <a:r>
              <a:rPr lang="en-US" altLang="zh-CN" dirty="0"/>
              <a:t>python</a:t>
            </a:r>
            <a:r>
              <a:rPr lang="zh-CN" altLang="en-US" dirty="0"/>
              <a:t>大数类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语言）  ，</a:t>
            </a:r>
            <a:r>
              <a:rPr lang="en-US" altLang="zh-CN" dirty="0" err="1"/>
              <a:t>c++</a:t>
            </a:r>
            <a:r>
              <a:rPr lang="zh-CN" altLang="en-US" dirty="0"/>
              <a:t>的输入输出（</a:t>
            </a:r>
            <a:r>
              <a:rPr lang="en-US" altLang="zh-CN" dirty="0" err="1"/>
              <a:t>cin</a:t>
            </a:r>
            <a:r>
              <a:rPr lang="zh-CN" altLang="en-US" dirty="0"/>
              <a:t>，</a:t>
            </a:r>
            <a:r>
              <a:rPr lang="en-US" altLang="zh-CN" dirty="0" err="1"/>
              <a:t>cout</a:t>
            </a:r>
            <a:r>
              <a:rPr lang="zh-CN" altLang="en-US" dirty="0"/>
              <a:t>，关同步），</a:t>
            </a:r>
            <a:r>
              <a:rPr lang="en-US" altLang="zh-CN" dirty="0"/>
              <a:t>python</a:t>
            </a:r>
            <a:r>
              <a:rPr lang="zh-CN" altLang="en-US" dirty="0"/>
              <a:t>大数类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zh-CN" altLang="en-US" dirty="0"/>
              <a:t>（</a:t>
            </a:r>
            <a:r>
              <a:rPr lang="en-US" altLang="zh-CN" dirty="0"/>
              <a:t>python</a:t>
            </a:r>
            <a:r>
              <a:rPr lang="zh-CN" altLang="en-US" dirty="0"/>
              <a:t>语言 </a:t>
            </a:r>
            <a:r>
              <a:rPr lang="en-US" altLang="zh-CN" dirty="0"/>
              <a:t>||  java</a:t>
            </a:r>
            <a:r>
              <a:rPr lang="zh-CN" altLang="en-US" dirty="0"/>
              <a:t>语言）建议在进行算法比赛的时候换成</a:t>
            </a:r>
            <a:r>
              <a:rPr lang="en-US" altLang="zh-CN" dirty="0" err="1"/>
              <a:t>c++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（其他语言） 一定要在进行算法比赛的时候换成</a:t>
            </a:r>
            <a:r>
              <a:rPr lang="en-US" altLang="zh-CN" dirty="0" err="1"/>
              <a:t>c++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88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439AB-644A-D978-78B3-168D60F4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需要掌握的常用</a:t>
            </a:r>
            <a:r>
              <a:rPr lang="en-US" altLang="zh-CN" dirty="0" err="1"/>
              <a:t>stl</a:t>
            </a:r>
            <a:r>
              <a:rPr lang="zh-CN" altLang="en-US" dirty="0"/>
              <a:t>算法和容器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A04DBE-5E8A-5748-F094-CEA60A6AA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标准库</a:t>
            </a:r>
            <a:r>
              <a:rPr lang="en-US" altLang="zh-CN" dirty="0"/>
              <a:t>STL</a:t>
            </a:r>
            <a:r>
              <a:rPr lang="zh-CN" altLang="en-US" dirty="0"/>
              <a:t>，就是</a:t>
            </a:r>
            <a:r>
              <a:rPr lang="en-US" altLang="zh-CN" dirty="0"/>
              <a:t>C++</a:t>
            </a:r>
            <a:r>
              <a:rPr lang="zh-CN" altLang="en-US" dirty="0"/>
              <a:t>自身携带的，国际通用的，没有</a:t>
            </a:r>
            <a:r>
              <a:rPr lang="en-US" altLang="zh-CN" dirty="0"/>
              <a:t>BUG</a:t>
            </a:r>
            <a:r>
              <a:rPr lang="zh-CN" altLang="en-US" dirty="0"/>
              <a:t>的，老少皆宜的，令一众算法竞赛选手喜闻乐见的</a:t>
            </a:r>
            <a:r>
              <a:rPr lang="en-US" altLang="zh-CN" dirty="0"/>
              <a:t>C++</a:t>
            </a:r>
            <a:r>
              <a:rPr lang="zh-CN" altLang="en-US" dirty="0"/>
              <a:t>的附加产品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6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5577</TotalTime>
  <Words>1991</Words>
  <Application>Microsoft Office PowerPoint</Application>
  <PresentationFormat>宽屏</PresentationFormat>
  <Paragraphs>201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HarmonyOS Sans SC</vt:lpstr>
      <vt:lpstr>等线</vt:lpstr>
      <vt:lpstr>思源黑体 Normal</vt:lpstr>
      <vt:lpstr>Arial</vt:lpstr>
      <vt:lpstr>Office 主题​​</vt:lpstr>
      <vt:lpstr>2025牛客寒假集训营</vt:lpstr>
      <vt:lpstr>PowerPoint 演示文稿</vt:lpstr>
      <vt:lpstr>PowerPoint 演示文稿</vt:lpstr>
      <vt:lpstr>PowerPoint 演示文稿</vt:lpstr>
      <vt:lpstr>PowerPoint 演示文稿</vt:lpstr>
      <vt:lpstr>抽奖环节</vt:lpstr>
      <vt:lpstr>PowerPoint 演示文稿</vt:lpstr>
      <vt:lpstr>如果你是刚刚学完程序设计的萌新</vt:lpstr>
      <vt:lpstr>需要掌握的常用stl算法和容器</vt:lpstr>
      <vt:lpstr>算法</vt:lpstr>
      <vt:lpstr>容器：</vt:lpstr>
      <vt:lpstr>迭代器iterator</vt:lpstr>
      <vt:lpstr>一个配合stl容器非常好用的东西：auto</vt:lpstr>
      <vt:lpstr>Auto 遍历一个map</vt:lpstr>
      <vt:lpstr>C++ 17  Auto 遍历map的键、值</vt:lpstr>
      <vt:lpstr>PowerPoint 演示文稿</vt:lpstr>
      <vt:lpstr>一些竞赛相关小常识</vt:lpstr>
      <vt:lpstr>一些竞赛相关小常识</vt:lpstr>
      <vt:lpstr>PowerPoint 演示文稿</vt:lpstr>
      <vt:lpstr>PowerPoint 演示文稿</vt:lpstr>
      <vt:lpstr>如果你是刚刚学完程序设计的萌新</vt:lpstr>
      <vt:lpstr>如果你是刚刚学完程序设计的萌新</vt:lpstr>
      <vt:lpstr>PowerPoint 演示文稿</vt:lpstr>
      <vt:lpstr>PowerPoint 演示文稿</vt:lpstr>
      <vt:lpstr>PowerPoint 演示文稿</vt:lpstr>
      <vt:lpstr>PowerPoint 演示文稿</vt:lpstr>
      <vt:lpstr>抽奖环节</vt:lpstr>
      <vt:lpstr>关于代码能力和思维能力的培养训练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抽奖环节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62812</dc:creator>
  <cp:lastModifiedBy>Siyu Deng</cp:lastModifiedBy>
  <cp:revision>275</cp:revision>
  <dcterms:created xsi:type="dcterms:W3CDTF">2022-11-07T03:06:08Z</dcterms:created>
  <dcterms:modified xsi:type="dcterms:W3CDTF">2025-01-10T10:35:25Z</dcterms:modified>
</cp:coreProperties>
</file>